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6" r:id="rId6"/>
    <p:sldId id="261" r:id="rId7"/>
    <p:sldId id="262" r:id="rId8"/>
    <p:sldId id="263" r:id="rId9"/>
    <p:sldId id="264" r:id="rId10"/>
    <p:sldId id="265" r:id="rId11"/>
  </p:sldIdLst>
  <p:sldSz cx="9144000" cy="5143500" type="screen16x9"/>
  <p:notesSz cx="5143500" cy="9144000"/>
  <p:embeddedFontLst>
    <p:embeddedFont>
      <p:font typeface="Anek Malayalam" panose="020B0604020202020204" charset="0"/>
      <p:regular r:id="rId13"/>
    </p:embeddedFont>
    <p:embeddedFont>
      <p:font typeface="Calibri" panose="020F0502020204030204" pitchFamily="34" charset="0"/>
      <p:regular r:id="rId14"/>
      <p:bold r:id="rId15"/>
      <p:italic r:id="rId16"/>
      <p:boldItalic r:id="rId17"/>
    </p:embeddedFont>
  </p:embeddedFont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>
        <p:scale>
          <a:sx n="125" d="100"/>
          <a:sy n="125" d="100"/>
        </p:scale>
        <p:origin x="1194" y="5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00290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9596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hyperlink" Target="https://www.rent51.ru/" TargetMode="External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hyperlink" Target="https://www.rent51.ru/" TargetMode="External"/><Relationship Id="rId3" Type="http://schemas.openxmlformats.org/officeDocument/2006/relationships/image" Target="../media/image14.png"/><Relationship Id="rId7" Type="http://schemas.openxmlformats.org/officeDocument/2006/relationships/image" Target="../media/image76.png"/><Relationship Id="rId12" Type="http://schemas.openxmlformats.org/officeDocument/2006/relationships/image" Target="../media/image8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png"/><Relationship Id="rId11" Type="http://schemas.openxmlformats.org/officeDocument/2006/relationships/image" Target="../media/image80.png"/><Relationship Id="rId5" Type="http://schemas.openxmlformats.org/officeDocument/2006/relationships/image" Target="../media/image74.png"/><Relationship Id="rId15" Type="http://schemas.openxmlformats.org/officeDocument/2006/relationships/image" Target="../media/image13.png"/><Relationship Id="rId10" Type="http://schemas.openxmlformats.org/officeDocument/2006/relationships/image" Target="../media/image79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Relationship Id="rId1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23.png"/><Relationship Id="rId3" Type="http://schemas.openxmlformats.org/officeDocument/2006/relationships/image" Target="../media/image1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1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5" Type="http://schemas.openxmlformats.org/officeDocument/2006/relationships/image" Target="../media/image35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25.png"/><Relationship Id="rId7" Type="http://schemas.openxmlformats.org/officeDocument/2006/relationships/image" Target="../media/image38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11" Type="http://schemas.openxmlformats.org/officeDocument/2006/relationships/image" Target="../media/image31.png"/><Relationship Id="rId5" Type="http://schemas.openxmlformats.org/officeDocument/2006/relationships/hyperlink" Target="https://yandex.com/maps/-/CPvWmDyb" TargetMode="External"/><Relationship Id="rId15" Type="http://schemas.openxmlformats.org/officeDocument/2006/relationships/image" Target="../media/image13.png"/><Relationship Id="rId10" Type="http://schemas.openxmlformats.org/officeDocument/2006/relationships/image" Target="../media/image30.png"/><Relationship Id="rId4" Type="http://schemas.openxmlformats.org/officeDocument/2006/relationships/hyperlink" Target="https://maps.app.goo.gl/XMDm8DwgrcuP5qKs6" TargetMode="External"/><Relationship Id="rId9" Type="http://schemas.openxmlformats.org/officeDocument/2006/relationships/image" Target="../media/image29.png"/><Relationship Id="rId1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13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42.png"/><Relationship Id="rId7" Type="http://schemas.openxmlformats.org/officeDocument/2006/relationships/image" Target="../media/image30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11" Type="http://schemas.openxmlformats.org/officeDocument/2006/relationships/image" Target="../media/image23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5.png"/><Relationship Id="rId9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3" Type="http://schemas.openxmlformats.org/officeDocument/2006/relationships/image" Target="../media/image14.png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5" Type="http://schemas.openxmlformats.org/officeDocument/2006/relationships/image" Target="../media/image23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Relationship Id="rId14" Type="http://schemas.openxmlformats.org/officeDocument/2006/relationships/image" Target="../media/image5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7.png"/><Relationship Id="rId18" Type="http://schemas.openxmlformats.org/officeDocument/2006/relationships/image" Target="../media/image72.png"/><Relationship Id="rId3" Type="http://schemas.openxmlformats.org/officeDocument/2006/relationships/image" Target="../media/image14.png"/><Relationship Id="rId7" Type="http://schemas.openxmlformats.org/officeDocument/2006/relationships/image" Target="../media/image61.png"/><Relationship Id="rId12" Type="http://schemas.openxmlformats.org/officeDocument/2006/relationships/image" Target="../media/image66.png"/><Relationship Id="rId17" Type="http://schemas.openxmlformats.org/officeDocument/2006/relationships/image" Target="../media/image71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70.png"/><Relationship Id="rId20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5" Type="http://schemas.openxmlformats.org/officeDocument/2006/relationships/image" Target="../media/image69.png"/><Relationship Id="rId10" Type="http://schemas.openxmlformats.org/officeDocument/2006/relationships/image" Target="../media/image64.png"/><Relationship Id="rId19" Type="http://schemas.openxmlformats.org/officeDocument/2006/relationships/image" Target="../media/image23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Relationship Id="rId14" Type="http://schemas.openxmlformats.org/officeDocument/2006/relationships/image" Target="../media/image6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5182" y="426719"/>
            <a:ext cx="4409599" cy="4409599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3686175" y="3829050"/>
            <a:ext cx="5457825" cy="1328738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4086550" y="3211594"/>
            <a:ext cx="2464594" cy="1757363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5375672" y="3261121"/>
            <a:ext cx="1328677" cy="581025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4054078" y="496491"/>
            <a:ext cx="3436083" cy="2152650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2653903" y="3572"/>
            <a:ext cx="1414402" cy="509587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2632472" y="496491"/>
            <a:ext cx="928627" cy="509587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0" y="0"/>
            <a:ext cx="3084144" cy="1681163"/>
          </a:xfrm>
          <a:prstGeom prst="rect">
            <a:avLst/>
          </a:prstGeom>
        </p:spPr>
      </p:pic>
      <p:pic>
        <p:nvPicPr>
          <p:cNvPr id="11" name="Image 9" descr="preencoded.png"/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800100" y="4514850"/>
            <a:ext cx="1025037" cy="642938"/>
          </a:xfrm>
          <a:prstGeom prst="rect">
            <a:avLst/>
          </a:prstGeom>
        </p:spPr>
      </p:pic>
      <p:pic>
        <p:nvPicPr>
          <p:cNvPr id="12" name="Image 10" descr="preencoded.png"/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0" y="4164806"/>
            <a:ext cx="846444" cy="371475"/>
          </a:xfrm>
          <a:prstGeom prst="rect">
            <a:avLst/>
          </a:prstGeom>
        </p:spPr>
      </p:pic>
      <p:pic>
        <p:nvPicPr>
          <p:cNvPr id="13" name="Image 11" descr="preencoded.png"/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1228725" y="4179094"/>
            <a:ext cx="1525100" cy="357188"/>
          </a:xfrm>
          <a:prstGeom prst="rect">
            <a:avLst/>
          </a:prstGeom>
        </p:spPr>
      </p:pic>
      <p:sp>
        <p:nvSpPr>
          <p:cNvPr id="15" name="Text 1"/>
          <p:cNvSpPr/>
          <p:nvPr/>
        </p:nvSpPr>
        <p:spPr>
          <a:xfrm>
            <a:off x="757238" y="3709988"/>
            <a:ext cx="4034739" cy="2476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837"/>
              </a:lnSpc>
            </a:pPr>
            <a:r>
              <a:rPr lang="ru-RU" sz="1283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Мурманск, пр-т Кольский, 51, корп.8</a:t>
            </a:r>
            <a:endParaRPr lang="en-US" sz="1283" dirty="0">
              <a:latin typeface="Inter"/>
            </a:endParaRPr>
          </a:p>
        </p:txBody>
      </p:sp>
      <p:sp>
        <p:nvSpPr>
          <p:cNvPr id="16" name="Shape 2"/>
          <p:cNvSpPr/>
          <p:nvPr/>
        </p:nvSpPr>
        <p:spPr>
          <a:xfrm>
            <a:off x="814388" y="895350"/>
            <a:ext cx="1914525" cy="564398"/>
          </a:xfrm>
          <a:prstGeom prst="rect">
            <a:avLst/>
          </a:prstGeom>
          <a:noFill/>
          <a:ln/>
        </p:spPr>
      </p:sp>
      <p:sp>
        <p:nvSpPr>
          <p:cNvPr id="17" name="Shape 3"/>
          <p:cNvSpPr/>
          <p:nvPr/>
        </p:nvSpPr>
        <p:spPr>
          <a:xfrm>
            <a:off x="814388" y="895350"/>
            <a:ext cx="2976920" cy="564398"/>
          </a:xfrm>
          <a:prstGeom prst="rect">
            <a:avLst/>
          </a:prstGeom>
          <a:noFill/>
          <a:ln/>
        </p:spPr>
      </p:sp>
      <p:pic>
        <p:nvPicPr>
          <p:cNvPr id="27" name="Image 2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3575610" y="1894999"/>
            <a:ext cx="2464594" cy="1757363"/>
          </a:xfrm>
          <a:prstGeom prst="rect">
            <a:avLst/>
          </a:prstGeom>
        </p:spPr>
      </p:pic>
      <p:sp>
        <p:nvSpPr>
          <p:cNvPr id="14" name="Text 0"/>
          <p:cNvSpPr/>
          <p:nvPr/>
        </p:nvSpPr>
        <p:spPr>
          <a:xfrm>
            <a:off x="757238" y="1924050"/>
            <a:ext cx="4772025" cy="16478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6161"/>
              </a:lnSpc>
              <a:buNone/>
            </a:pPr>
            <a:r>
              <a:rPr lang="en-US" sz="5700" b="1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Сдача помещений</a:t>
            </a:r>
            <a:endParaRPr lang="en-US" sz="5700" b="1" dirty="0">
              <a:latin typeface="Inter"/>
            </a:endParaRPr>
          </a:p>
        </p:txBody>
      </p:sp>
      <p:sp>
        <p:nvSpPr>
          <p:cNvPr id="29" name="Text 8"/>
          <p:cNvSpPr/>
          <p:nvPr/>
        </p:nvSpPr>
        <p:spPr>
          <a:xfrm>
            <a:off x="736407" y="4129087"/>
            <a:ext cx="2211311" cy="2869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ts val="1429"/>
              </a:lnSpc>
            </a:pPr>
            <a:r>
              <a:rPr lang="en-US" sz="1400" u="sng" dirty="0">
                <a:solidFill>
                  <a:srgbClr val="000000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business@pragmacapital.ru</a:t>
            </a:r>
            <a:endParaRPr lang="en-US" sz="1400" dirty="0">
              <a:latin typeface="Inter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629065" y="4536628"/>
            <a:ext cx="117429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hlinkClick r:id="rId15"/>
              </a:rPr>
              <a:t>rent51.ru</a:t>
            </a:r>
            <a:endParaRPr lang="ru-RU" sz="1400" dirty="0"/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55981" y="806601"/>
            <a:ext cx="1934899" cy="5704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" y="-4834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62000" y="1290638"/>
            <a:ext cx="6367463" cy="7381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12"/>
              </a:lnSpc>
              <a:buNone/>
            </a:pPr>
            <a:r>
              <a:rPr lang="ru-RU" sz="3848" b="1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Связаться с нами</a:t>
            </a:r>
            <a:endParaRPr lang="en-US" sz="3848" b="1" dirty="0">
              <a:latin typeface="Inter"/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724400" y="2903934"/>
            <a:ext cx="1672103" cy="330994"/>
          </a:xfrm>
          <a:prstGeom prst="rect">
            <a:avLst/>
          </a:prstGeom>
        </p:spPr>
      </p:pic>
      <p:pic>
        <p:nvPicPr>
          <p:cNvPr id="5" name="Image 2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799534" y="3221831"/>
            <a:ext cx="978694" cy="628650"/>
          </a:xfrm>
          <a:prstGeom prst="rect">
            <a:avLst/>
          </a:prstGeom>
        </p:spPr>
      </p:pic>
      <p:pic>
        <p:nvPicPr>
          <p:cNvPr id="6" name="Image 3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5013722" y="3843338"/>
            <a:ext cx="792956" cy="342900"/>
          </a:xfrm>
          <a:prstGeom prst="rect">
            <a:avLst/>
          </a:prstGeom>
        </p:spPr>
      </p:pic>
      <p:pic>
        <p:nvPicPr>
          <p:cNvPr id="7" name="Image 4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6763941" y="2886075"/>
            <a:ext cx="800100" cy="335756"/>
          </a:xfrm>
          <a:prstGeom prst="rect">
            <a:avLst/>
          </a:prstGeom>
        </p:spPr>
      </p:pic>
      <p:pic>
        <p:nvPicPr>
          <p:cNvPr id="8" name="Image 5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549753" y="2886075"/>
            <a:ext cx="1014413" cy="335756"/>
          </a:xfrm>
          <a:prstGeom prst="rect">
            <a:avLst/>
          </a:prstGeom>
        </p:spPr>
      </p:pic>
      <p:pic>
        <p:nvPicPr>
          <p:cNvPr id="9" name="Image 6" descr="preencoded.png"/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7403306" y="3861197"/>
            <a:ext cx="1672103" cy="330994"/>
          </a:xfrm>
          <a:prstGeom prst="rect">
            <a:avLst/>
          </a:prstGeom>
        </p:spPr>
      </p:pic>
      <p:pic>
        <p:nvPicPr>
          <p:cNvPr id="10" name="Image 7" descr="preencoded.png"/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6992541" y="4179094"/>
            <a:ext cx="978694" cy="628650"/>
          </a:xfrm>
          <a:prstGeom prst="rect">
            <a:avLst/>
          </a:prstGeom>
        </p:spPr>
      </p:pic>
      <p:pic>
        <p:nvPicPr>
          <p:cNvPr id="11" name="Image 8" descr="preencoded.png"/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7964091" y="4807744"/>
            <a:ext cx="792956" cy="335756"/>
          </a:xfrm>
          <a:prstGeom prst="rect">
            <a:avLst/>
          </a:prstGeom>
        </p:spPr>
      </p:pic>
      <p:pic>
        <p:nvPicPr>
          <p:cNvPr id="12" name="Image 9" descr="preencoded.png"/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6210300" y="3846909"/>
            <a:ext cx="821475" cy="352425"/>
          </a:xfrm>
          <a:prstGeom prst="rect">
            <a:avLst/>
          </a:prstGeom>
        </p:spPr>
      </p:pic>
      <p:sp>
        <p:nvSpPr>
          <p:cNvPr id="15" name="Shape 2"/>
          <p:cNvSpPr/>
          <p:nvPr/>
        </p:nvSpPr>
        <p:spPr>
          <a:xfrm>
            <a:off x="475357" y="522619"/>
            <a:ext cx="1737638" cy="329441"/>
          </a:xfrm>
          <a:prstGeom prst="rect">
            <a:avLst/>
          </a:prstGeom>
          <a:noFill/>
          <a:ln/>
        </p:spPr>
      </p:sp>
      <p:sp>
        <p:nvSpPr>
          <p:cNvPr id="29" name="Text 8"/>
          <p:cNvSpPr/>
          <p:nvPr/>
        </p:nvSpPr>
        <p:spPr>
          <a:xfrm>
            <a:off x="771524" y="2122457"/>
            <a:ext cx="2211311" cy="2869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ts val="1429"/>
              </a:lnSpc>
            </a:pPr>
            <a:r>
              <a:rPr lang="en-US" sz="1400" u="sng" dirty="0">
                <a:solidFill>
                  <a:srgbClr val="000000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business@pragmacapital.ru</a:t>
            </a:r>
            <a:endParaRPr lang="en-US" sz="1400" dirty="0">
              <a:latin typeface="Inter"/>
            </a:endParaRPr>
          </a:p>
        </p:txBody>
      </p:sp>
      <p:sp>
        <p:nvSpPr>
          <p:cNvPr id="33" name="Text 3"/>
          <p:cNvSpPr/>
          <p:nvPr/>
        </p:nvSpPr>
        <p:spPr>
          <a:xfrm>
            <a:off x="742792" y="3101282"/>
            <a:ext cx="3152775" cy="5195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29"/>
              </a:lnSpc>
              <a:buNone/>
            </a:pPr>
            <a:r>
              <a:rPr lang="ru-RU" sz="998" b="1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Владимир Анатольевич</a:t>
            </a:r>
          </a:p>
          <a:p>
            <a:pPr marL="0" indent="0" algn="l">
              <a:lnSpc>
                <a:spcPts val="1429"/>
              </a:lnSpc>
              <a:buNone/>
            </a:pPr>
            <a:r>
              <a:rPr lang="ru-RU" sz="998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+7-921-734-43-67</a:t>
            </a:r>
            <a:endParaRPr lang="en-US" sz="998" dirty="0">
              <a:latin typeface="Inter"/>
            </a:endParaRPr>
          </a:p>
        </p:txBody>
      </p:sp>
      <p:sp>
        <p:nvSpPr>
          <p:cNvPr id="34" name="Text 3"/>
          <p:cNvSpPr/>
          <p:nvPr/>
        </p:nvSpPr>
        <p:spPr>
          <a:xfrm>
            <a:off x="742792" y="3658995"/>
            <a:ext cx="3152775" cy="5195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29"/>
              </a:lnSpc>
              <a:buNone/>
            </a:pPr>
            <a:r>
              <a:rPr lang="ru-RU" sz="998" b="1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Отдел </a:t>
            </a:r>
            <a:r>
              <a:rPr lang="ru-RU" sz="998" b="1" dirty="0" err="1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брокериджа</a:t>
            </a:r>
            <a:endParaRPr lang="ru-RU" sz="998" b="1" dirty="0" smtClean="0">
              <a:solidFill>
                <a:srgbClr val="020001">
                  <a:alpha val="99000"/>
                </a:srgbClr>
              </a:solidFill>
              <a:latin typeface="Inter"/>
              <a:ea typeface="Anek Malayalam" pitchFamily="34" charset="-122"/>
              <a:cs typeface="Anek Malayalam" pitchFamily="34" charset="-120"/>
            </a:endParaRPr>
          </a:p>
          <a:p>
            <a:pPr marL="0" indent="0" algn="l">
              <a:lnSpc>
                <a:spcPts val="1429"/>
              </a:lnSpc>
              <a:buNone/>
            </a:pPr>
            <a:r>
              <a:rPr lang="ru-RU" sz="998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+7-921-734-42-93</a:t>
            </a:r>
            <a:endParaRPr lang="en-US" sz="998" dirty="0">
              <a:latin typeface="Inter"/>
            </a:endParaRPr>
          </a:p>
        </p:txBody>
      </p:sp>
      <p:sp>
        <p:nvSpPr>
          <p:cNvPr id="35" name="Text 8"/>
          <p:cNvSpPr/>
          <p:nvPr/>
        </p:nvSpPr>
        <p:spPr>
          <a:xfrm>
            <a:off x="771524" y="2526852"/>
            <a:ext cx="2211311" cy="2869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ts val="1429"/>
              </a:lnSpc>
            </a:pPr>
            <a:endParaRPr lang="en-US" sz="1400" dirty="0">
              <a:latin typeface="Inter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664182" y="2529998"/>
            <a:ext cx="1174296" cy="335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13"/>
              </a:rPr>
              <a:t>rent51.ru</a:t>
            </a:r>
            <a:endParaRPr lang="ru-RU" dirty="0"/>
          </a:p>
        </p:txBody>
      </p:sp>
      <p:pic>
        <p:nvPicPr>
          <p:cNvPr id="30" name="Image 13" descr="preencoded.png"/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1" y="-13737"/>
            <a:ext cx="1800225" cy="981300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64714" y="443463"/>
            <a:ext cx="1156086" cy="34081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200525" y="1157288"/>
            <a:ext cx="4121944" cy="1171575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5072063" y="1604963"/>
            <a:ext cx="3024188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29"/>
              </a:lnSpc>
              <a:buNone/>
            </a:pPr>
            <a:r>
              <a:rPr lang="en-US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Крупный промышленный центр, территория опережающего социально экономического развития «Столица Арктики»</a:t>
            </a:r>
            <a:endParaRPr lang="en-US" sz="998" dirty="0">
              <a:latin typeface="Inter"/>
            </a:endParaRPr>
          </a:p>
        </p:txBody>
      </p:sp>
      <p:pic>
        <p:nvPicPr>
          <p:cNvPr id="5" name="Image 2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200525" y="1000125"/>
            <a:ext cx="1343025" cy="521494"/>
          </a:xfrm>
          <a:prstGeom prst="rect">
            <a:avLst/>
          </a:prstGeom>
        </p:spPr>
      </p:pic>
      <p:pic>
        <p:nvPicPr>
          <p:cNvPr id="6" name="Image 3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035844" y="442913"/>
            <a:ext cx="1332219" cy="835819"/>
          </a:xfrm>
          <a:prstGeom prst="rect">
            <a:avLst/>
          </a:prstGeom>
        </p:spPr>
      </p:pic>
      <p:pic>
        <p:nvPicPr>
          <p:cNvPr id="7" name="Image 4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2350294" y="1257300"/>
            <a:ext cx="1096475" cy="500063"/>
          </a:xfrm>
          <a:prstGeom prst="rect">
            <a:avLst/>
          </a:prstGeom>
        </p:spPr>
      </p:pic>
      <p:pic>
        <p:nvPicPr>
          <p:cNvPr id="8" name="Image 5" descr="preencoded.png"/>
          <p:cNvPicPr>
            <a:picLocks noChangeAspect="1"/>
          </p:cNvPicPr>
          <p:nvPr/>
        </p:nvPicPr>
        <p:blipFill>
          <a:blip r:embed="rId8"/>
          <a:srcRect r="-1506" b="3030"/>
          <a:stretch/>
        </p:blipFill>
        <p:spPr>
          <a:xfrm>
            <a:off x="0" y="-21431"/>
            <a:ext cx="1080447" cy="457200"/>
          </a:xfrm>
          <a:prstGeom prst="rect">
            <a:avLst/>
          </a:prstGeom>
        </p:spPr>
      </p:pic>
      <p:pic>
        <p:nvPicPr>
          <p:cNvPr id="9" name="Image 6" descr="preencoded.png"/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600200" y="7144"/>
            <a:ext cx="1982300" cy="450056"/>
          </a:xfrm>
          <a:prstGeom prst="rect">
            <a:avLst/>
          </a:prstGeom>
        </p:spPr>
      </p:pic>
      <p:sp>
        <p:nvSpPr>
          <p:cNvPr id="10" name="Text 1"/>
          <p:cNvSpPr/>
          <p:nvPr/>
        </p:nvSpPr>
        <p:spPr>
          <a:xfrm>
            <a:off x="5069728" y="1309688"/>
            <a:ext cx="1795463" cy="2476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37"/>
              </a:lnSpc>
              <a:buNone/>
            </a:pPr>
            <a:r>
              <a:rPr lang="en-US" sz="1283" b="1" dirty="0" err="1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Мурманская</a:t>
            </a:r>
            <a:r>
              <a:rPr lang="en-US" sz="1283" b="1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 </a:t>
            </a:r>
            <a:r>
              <a:rPr lang="en-US" sz="1283" b="1" dirty="0" err="1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область</a:t>
            </a:r>
            <a:endParaRPr lang="en-US" sz="1283" b="1" dirty="0">
              <a:latin typeface="Inter"/>
            </a:endParaRPr>
          </a:p>
        </p:txBody>
      </p:sp>
      <p:pic>
        <p:nvPicPr>
          <p:cNvPr id="11" name="Image 7" descr="preencoded.png"/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4250531" y="3000375"/>
            <a:ext cx="4121944" cy="1171575"/>
          </a:xfrm>
          <a:prstGeom prst="rect">
            <a:avLst/>
          </a:prstGeom>
        </p:spPr>
      </p:pic>
      <p:pic>
        <p:nvPicPr>
          <p:cNvPr id="12" name="Image 8" descr="preencoded.png"/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4250531" y="2843213"/>
            <a:ext cx="1343025" cy="521494"/>
          </a:xfrm>
          <a:prstGeom prst="rect">
            <a:avLst/>
          </a:prstGeom>
        </p:spPr>
      </p:pic>
      <p:sp>
        <p:nvSpPr>
          <p:cNvPr id="13" name="Text 2"/>
          <p:cNvSpPr/>
          <p:nvPr/>
        </p:nvSpPr>
        <p:spPr>
          <a:xfrm>
            <a:off x="5638800" y="3100388"/>
            <a:ext cx="1226391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29"/>
              </a:lnSpc>
              <a:buNone/>
            </a:pPr>
            <a:r>
              <a:rPr lang="en-US" sz="998" b="1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Население —  650,9 тыс. человек</a:t>
            </a:r>
            <a:endParaRPr lang="en-US" sz="998" b="1" dirty="0">
              <a:latin typeface="Inter"/>
            </a:endParaRPr>
          </a:p>
        </p:txBody>
      </p:sp>
      <p:sp>
        <p:nvSpPr>
          <p:cNvPr id="14" name="Text 3"/>
          <p:cNvSpPr/>
          <p:nvPr/>
        </p:nvSpPr>
        <p:spPr>
          <a:xfrm>
            <a:off x="4872038" y="3629025"/>
            <a:ext cx="2819400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29"/>
              </a:lnSpc>
              <a:buNone/>
            </a:pPr>
            <a:r>
              <a:rPr lang="en-US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Средний доход жителя области — 133 434 руб. в месяц  (по РФ - 103 600 руб. в месяц)</a:t>
            </a:r>
            <a:endParaRPr lang="en-US" sz="998" dirty="0">
              <a:latin typeface="Inter"/>
            </a:endParaRPr>
          </a:p>
        </p:txBody>
      </p:sp>
      <p:pic>
        <p:nvPicPr>
          <p:cNvPr id="16" name="Image 10" descr="preencoded.png"/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1" y="0"/>
            <a:ext cx="1800225" cy="981300"/>
          </a:xfrm>
          <a:prstGeom prst="rect">
            <a:avLst/>
          </a:prstGeom>
        </p:spPr>
      </p:pic>
      <p:sp>
        <p:nvSpPr>
          <p:cNvPr id="17" name="Shape 4"/>
          <p:cNvSpPr/>
          <p:nvPr/>
        </p:nvSpPr>
        <p:spPr>
          <a:xfrm>
            <a:off x="475361" y="522619"/>
            <a:ext cx="1117514" cy="329441"/>
          </a:xfrm>
          <a:prstGeom prst="rect">
            <a:avLst/>
          </a:prstGeom>
          <a:noFill/>
          <a:ln/>
        </p:spPr>
      </p:sp>
      <p:sp>
        <p:nvSpPr>
          <p:cNvPr id="18" name="Shape 5"/>
          <p:cNvSpPr/>
          <p:nvPr/>
        </p:nvSpPr>
        <p:spPr>
          <a:xfrm>
            <a:off x="475361" y="522619"/>
            <a:ext cx="1737638" cy="329441"/>
          </a:xfrm>
          <a:prstGeom prst="rect">
            <a:avLst/>
          </a:prstGeom>
          <a:noFill/>
          <a:ln/>
        </p:spPr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1259" y="114273"/>
            <a:ext cx="4783225" cy="4225979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64714" y="457200"/>
            <a:ext cx="1156086" cy="3408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78569" y="4829175"/>
            <a:ext cx="995363" cy="1381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021"/>
              </a:lnSpc>
              <a:buNone/>
            </a:pPr>
            <a:r>
              <a:rPr lang="en-US" sz="713" dirty="0">
                <a:solidFill>
                  <a:srgbClr val="FECC2D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PANEMA® </a:t>
            </a:r>
            <a:r>
              <a:rPr lang="en-US" sz="713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– Presentation</a:t>
            </a:r>
            <a:endParaRPr lang="en-US" sz="713" dirty="0">
              <a:latin typeface="Inter"/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0"/>
            <a:ext cx="4486275" cy="514350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876300" y="1909762"/>
            <a:ext cx="3143250" cy="12382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631"/>
              </a:lnSpc>
              <a:buNone/>
            </a:pPr>
            <a:r>
              <a:rPr lang="en-US" sz="3848" b="1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Параметры объекта</a:t>
            </a:r>
            <a:endParaRPr lang="en-US" sz="3848" b="1" dirty="0">
              <a:latin typeface="Inter"/>
            </a:endParaRPr>
          </a:p>
        </p:txBody>
      </p:sp>
      <p:sp>
        <p:nvSpPr>
          <p:cNvPr id="6" name="Text 2"/>
          <p:cNvSpPr/>
          <p:nvPr/>
        </p:nvSpPr>
        <p:spPr>
          <a:xfrm>
            <a:off x="874123" y="1700213"/>
            <a:ext cx="3297504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429"/>
              </a:lnSpc>
            </a:pPr>
            <a:r>
              <a:rPr lang="ru-RU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Мурманск, пр-т Кольский, 51, корп.8</a:t>
            </a:r>
            <a:endParaRPr lang="en-US" sz="998" dirty="0">
              <a:latin typeface="Inter"/>
            </a:endParaRPr>
          </a:p>
        </p:txBody>
      </p:sp>
      <p:sp>
        <p:nvSpPr>
          <p:cNvPr id="7" name="Text 3"/>
          <p:cNvSpPr/>
          <p:nvPr/>
        </p:nvSpPr>
        <p:spPr>
          <a:xfrm>
            <a:off x="5428836" y="1714500"/>
            <a:ext cx="623550" cy="5476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4083"/>
              </a:lnSpc>
              <a:buNone/>
            </a:pPr>
            <a:r>
              <a:rPr lang="ru-RU" sz="2850" b="1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38</a:t>
            </a:r>
            <a:endParaRPr lang="en-US" sz="2850" b="1" dirty="0">
              <a:latin typeface="Inter"/>
            </a:endParaRPr>
          </a:p>
        </p:txBody>
      </p:sp>
      <p:sp>
        <p:nvSpPr>
          <p:cNvPr id="8" name="Text 4"/>
          <p:cNvSpPr/>
          <p:nvPr/>
        </p:nvSpPr>
        <p:spPr>
          <a:xfrm>
            <a:off x="7507463" y="1714500"/>
            <a:ext cx="180975" cy="5476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4083"/>
              </a:lnSpc>
              <a:buNone/>
            </a:pPr>
            <a:r>
              <a:rPr lang="ru-RU" sz="2850" b="1" dirty="0">
                <a:solidFill>
                  <a:srgbClr val="020001">
                    <a:alpha val="99000"/>
                  </a:srgbClr>
                </a:solidFill>
                <a:latin typeface="Inter"/>
                <a:cs typeface="Anek Malayalam" pitchFamily="34" charset="-120"/>
              </a:rPr>
              <a:t>2</a:t>
            </a:r>
            <a:endParaRPr lang="en-US" sz="2850" b="1" dirty="0">
              <a:latin typeface="Inter"/>
            </a:endParaRPr>
          </a:p>
        </p:txBody>
      </p:sp>
      <p:sp>
        <p:nvSpPr>
          <p:cNvPr id="9" name="Text 5"/>
          <p:cNvSpPr/>
          <p:nvPr/>
        </p:nvSpPr>
        <p:spPr>
          <a:xfrm>
            <a:off x="5755827" y="3650456"/>
            <a:ext cx="1712625" cy="5476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4083"/>
              </a:lnSpc>
            </a:pPr>
            <a:r>
              <a:rPr lang="ru-RU" sz="2850" b="1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8751,4 </a:t>
            </a:r>
            <a:r>
              <a:rPr lang="en-US" sz="2850" b="1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м</a:t>
            </a:r>
            <a:r>
              <a:rPr lang="en-US" sz="2850" b="1" baseline="30000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2</a:t>
            </a:r>
            <a:endParaRPr lang="en-US" sz="2850" b="1" baseline="30000" dirty="0">
              <a:latin typeface="Inter"/>
            </a:endParaRPr>
          </a:p>
        </p:txBody>
      </p:sp>
      <p:sp>
        <p:nvSpPr>
          <p:cNvPr id="10" name="Text 6"/>
          <p:cNvSpPr/>
          <p:nvPr/>
        </p:nvSpPr>
        <p:spPr>
          <a:xfrm>
            <a:off x="5389099" y="2219325"/>
            <a:ext cx="78105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429"/>
              </a:lnSpc>
              <a:buNone/>
            </a:pPr>
            <a:r>
              <a:rPr lang="ru-RU" sz="998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П</a:t>
            </a:r>
            <a:r>
              <a:rPr lang="en-US" sz="998" dirty="0" err="1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омещени</a:t>
            </a:r>
            <a:r>
              <a:rPr lang="ru-RU" sz="998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й</a:t>
            </a:r>
            <a:endParaRPr lang="en-US" sz="998" dirty="0">
              <a:latin typeface="Inter"/>
            </a:endParaRPr>
          </a:p>
        </p:txBody>
      </p:sp>
      <p:sp>
        <p:nvSpPr>
          <p:cNvPr id="11" name="Text 7"/>
          <p:cNvSpPr/>
          <p:nvPr/>
        </p:nvSpPr>
        <p:spPr>
          <a:xfrm>
            <a:off x="6958012" y="2219325"/>
            <a:ext cx="1278732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429"/>
              </a:lnSpc>
              <a:buNone/>
            </a:pPr>
            <a:r>
              <a:rPr lang="ru-RU" sz="998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Этаж</a:t>
            </a:r>
            <a:r>
              <a:rPr lang="ru-RU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а</a:t>
            </a:r>
            <a:endParaRPr lang="en-US" sz="998" dirty="0">
              <a:latin typeface="Inter"/>
            </a:endParaRPr>
          </a:p>
        </p:txBody>
      </p:sp>
      <p:sp>
        <p:nvSpPr>
          <p:cNvPr id="12" name="Text 8"/>
          <p:cNvSpPr/>
          <p:nvPr/>
        </p:nvSpPr>
        <p:spPr>
          <a:xfrm>
            <a:off x="6314484" y="4148137"/>
            <a:ext cx="595313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429"/>
              </a:lnSpc>
              <a:buNone/>
            </a:pPr>
            <a:r>
              <a:rPr lang="en-US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площадь</a:t>
            </a:r>
            <a:endParaRPr lang="en-US" sz="998" dirty="0">
              <a:latin typeface="Inter"/>
            </a:endParaRPr>
          </a:p>
        </p:txBody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143500" y="835819"/>
            <a:ext cx="1278731" cy="828675"/>
          </a:xfrm>
          <a:prstGeom prst="rect">
            <a:avLst/>
          </a:prstGeom>
        </p:spPr>
      </p:pic>
      <p:pic>
        <p:nvPicPr>
          <p:cNvPr id="14" name="Image 3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958013" y="835819"/>
            <a:ext cx="1278731" cy="828675"/>
          </a:xfrm>
          <a:prstGeom prst="rect">
            <a:avLst/>
          </a:prstGeom>
        </p:spPr>
      </p:pic>
      <p:pic>
        <p:nvPicPr>
          <p:cNvPr id="15" name="Image 4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5973635" y="2800350"/>
            <a:ext cx="1278731" cy="828675"/>
          </a:xfrm>
          <a:prstGeom prst="rect">
            <a:avLst/>
          </a:prstGeom>
        </p:spPr>
      </p:pic>
      <p:pic>
        <p:nvPicPr>
          <p:cNvPr id="16" name="Image 5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0" y="0"/>
            <a:ext cx="307181" cy="128588"/>
          </a:xfrm>
          <a:prstGeom prst="rect">
            <a:avLst/>
          </a:prstGeom>
        </p:spPr>
      </p:pic>
      <p:pic>
        <p:nvPicPr>
          <p:cNvPr id="17" name="Image 6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300038" y="128588"/>
            <a:ext cx="378619" cy="221456"/>
          </a:xfrm>
          <a:prstGeom prst="rect">
            <a:avLst/>
          </a:prstGeom>
        </p:spPr>
      </p:pic>
      <p:pic>
        <p:nvPicPr>
          <p:cNvPr id="18" name="Image 7" descr="preencoded.png"/>
          <p:cNvPicPr>
            <a:picLocks noChangeAspect="1"/>
          </p:cNvPicPr>
          <p:nvPr/>
        </p:nvPicPr>
        <p:blipFill>
          <a:blip r:embed="rId9"/>
          <a:srcRect b="5556"/>
          <a:stretch/>
        </p:blipFill>
        <p:spPr>
          <a:xfrm>
            <a:off x="1064419" y="-7144"/>
            <a:ext cx="292894" cy="121444"/>
          </a:xfrm>
          <a:prstGeom prst="rect">
            <a:avLst/>
          </a:prstGeom>
        </p:spPr>
      </p:pic>
      <p:pic>
        <p:nvPicPr>
          <p:cNvPr id="19" name="Image 8" descr="preencoded.png"/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1357313" y="114300"/>
            <a:ext cx="385763" cy="228600"/>
          </a:xfrm>
          <a:prstGeom prst="rect">
            <a:avLst/>
          </a:prstGeom>
        </p:spPr>
      </p:pic>
      <p:pic>
        <p:nvPicPr>
          <p:cNvPr id="20" name="Image 9" descr="preencoded.png"/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1735931" y="342900"/>
            <a:ext cx="300038" cy="121444"/>
          </a:xfrm>
          <a:prstGeom prst="rect">
            <a:avLst/>
          </a:prstGeom>
        </p:spPr>
      </p:pic>
      <p:pic>
        <p:nvPicPr>
          <p:cNvPr id="21" name="Image 10" descr="preencoded.png"/>
          <p:cNvPicPr>
            <a:picLocks noChangeAspect="1"/>
          </p:cNvPicPr>
          <p:nvPr/>
        </p:nvPicPr>
        <p:blipFill>
          <a:blip r:embed="rId12"/>
          <a:srcRect b="5263"/>
          <a:stretch/>
        </p:blipFill>
        <p:spPr>
          <a:xfrm>
            <a:off x="478631" y="-7144"/>
            <a:ext cx="592931" cy="128588"/>
          </a:xfrm>
          <a:prstGeom prst="rect">
            <a:avLst/>
          </a:prstGeom>
        </p:spPr>
      </p:pic>
      <p:pic>
        <p:nvPicPr>
          <p:cNvPr id="22" name="Image 11" descr="preencoded.png"/>
          <p:cNvPicPr>
            <a:picLocks noChangeAspect="1"/>
          </p:cNvPicPr>
          <p:nvPr/>
        </p:nvPicPr>
        <p:blipFill>
          <a:blip r:embed="rId12"/>
          <a:srcRect b="10526"/>
          <a:stretch/>
        </p:blipFill>
        <p:spPr>
          <a:xfrm>
            <a:off x="1543050" y="-14287"/>
            <a:ext cx="592931" cy="121444"/>
          </a:xfrm>
          <a:prstGeom prst="rect">
            <a:avLst/>
          </a:prstGeom>
        </p:spPr>
      </p:pic>
      <p:pic>
        <p:nvPicPr>
          <p:cNvPr id="24" name="Image 13" descr="preencoded.png"/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1" y="-13737"/>
            <a:ext cx="1800225" cy="981300"/>
          </a:xfrm>
          <a:prstGeom prst="rect">
            <a:avLst/>
          </a:prstGeom>
        </p:spPr>
      </p:pic>
      <p:sp>
        <p:nvSpPr>
          <p:cNvPr id="25" name="Shape 9"/>
          <p:cNvSpPr/>
          <p:nvPr/>
        </p:nvSpPr>
        <p:spPr>
          <a:xfrm>
            <a:off x="475362" y="522619"/>
            <a:ext cx="1117514" cy="329441"/>
          </a:xfrm>
          <a:prstGeom prst="rect">
            <a:avLst/>
          </a:prstGeom>
          <a:noFill/>
          <a:ln/>
        </p:spPr>
      </p:sp>
      <p:sp>
        <p:nvSpPr>
          <p:cNvPr id="26" name="Shape 10"/>
          <p:cNvSpPr/>
          <p:nvPr/>
        </p:nvSpPr>
        <p:spPr>
          <a:xfrm>
            <a:off x="475362" y="522619"/>
            <a:ext cx="1737638" cy="329441"/>
          </a:xfrm>
          <a:prstGeom prst="rect">
            <a:avLst/>
          </a:prstGeom>
          <a:noFill/>
          <a:ln/>
        </p:spPr>
      </p:sp>
      <p:pic>
        <p:nvPicPr>
          <p:cNvPr id="36" name="Image 22" descr="preencoded.png"/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5553075" y="1057275"/>
            <a:ext cx="385763" cy="385763"/>
          </a:xfrm>
          <a:prstGeom prst="rect">
            <a:avLst/>
          </a:prstGeom>
        </p:spPr>
      </p:pic>
      <p:pic>
        <p:nvPicPr>
          <p:cNvPr id="37" name="Image 23" descr="preencoded.png"/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7381875" y="1047750"/>
            <a:ext cx="409575" cy="409575"/>
          </a:xfrm>
          <a:prstGeom prst="rect">
            <a:avLst/>
          </a:prstGeom>
        </p:spPr>
      </p:pic>
      <p:pic>
        <p:nvPicPr>
          <p:cNvPr id="38" name="Image 24" descr="preencoded.png"/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6329363" y="2924175"/>
            <a:ext cx="581025" cy="581025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64714" y="443463"/>
            <a:ext cx="1156086" cy="3408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278569" y="4829175"/>
            <a:ext cx="995363" cy="1381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021"/>
              </a:lnSpc>
              <a:buNone/>
            </a:pPr>
            <a:r>
              <a:rPr lang="en-US" sz="713" dirty="0">
                <a:solidFill>
                  <a:srgbClr val="FECC2D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PANEMA® </a:t>
            </a:r>
            <a:r>
              <a:rPr lang="en-US" sz="713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– Presentation</a:t>
            </a:r>
            <a:endParaRPr lang="en-US" sz="713" dirty="0">
              <a:latin typeface="Inter"/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4486275" cy="514350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876300" y="1909762"/>
            <a:ext cx="3143250" cy="12382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631"/>
              </a:lnSpc>
              <a:buNone/>
            </a:pPr>
            <a:r>
              <a:rPr lang="en-US" sz="3206" b="1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Расположение</a:t>
            </a:r>
            <a:endParaRPr lang="en-US" sz="3206" b="1" dirty="0">
              <a:latin typeface="Inter"/>
            </a:endParaRPr>
          </a:p>
          <a:p>
            <a:pPr marL="0" indent="0" algn="l">
              <a:lnSpc>
                <a:spcPts val="4631"/>
              </a:lnSpc>
              <a:buNone/>
            </a:pPr>
            <a:r>
              <a:rPr lang="en-US" sz="3206" b="1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объекта</a:t>
            </a:r>
            <a:endParaRPr lang="en-US" sz="3206" b="1" dirty="0">
              <a:latin typeface="Inter"/>
            </a:endParaRPr>
          </a:p>
        </p:txBody>
      </p:sp>
      <p:sp>
        <p:nvSpPr>
          <p:cNvPr id="6" name="Text 2"/>
          <p:cNvSpPr/>
          <p:nvPr/>
        </p:nvSpPr>
        <p:spPr>
          <a:xfrm>
            <a:off x="874122" y="1700213"/>
            <a:ext cx="3388873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429"/>
              </a:lnSpc>
            </a:pPr>
            <a:r>
              <a:rPr lang="ru-RU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Мурманск, пр-т Кольский, 51, корп.8</a:t>
            </a:r>
            <a:endParaRPr lang="en-US" sz="998" dirty="0">
              <a:latin typeface="Inter"/>
            </a:endParaRPr>
          </a:p>
        </p:txBody>
      </p:sp>
      <p:sp>
        <p:nvSpPr>
          <p:cNvPr id="7" name="Text 3"/>
          <p:cNvSpPr/>
          <p:nvPr/>
        </p:nvSpPr>
        <p:spPr>
          <a:xfrm>
            <a:off x="1271588" y="3895725"/>
            <a:ext cx="690563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29"/>
              </a:lnSpc>
              <a:buNone/>
            </a:pPr>
            <a:r>
              <a:rPr lang="en-US" sz="998" u="sng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  <a:hlinkClick r:id="rId4"/>
              </a:rPr>
              <a:t>Гугл карты</a:t>
            </a:r>
            <a:endParaRPr lang="en-US" sz="998" dirty="0">
              <a:latin typeface="Inter"/>
            </a:endParaRPr>
          </a:p>
        </p:txBody>
      </p:sp>
      <p:sp>
        <p:nvSpPr>
          <p:cNvPr id="8" name="Text 4"/>
          <p:cNvSpPr/>
          <p:nvPr/>
        </p:nvSpPr>
        <p:spPr>
          <a:xfrm>
            <a:off x="2671763" y="3895725"/>
            <a:ext cx="881063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29"/>
              </a:lnSpc>
              <a:buNone/>
            </a:pPr>
            <a:r>
              <a:rPr lang="en-US" sz="998" u="sng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  <a:hlinkClick r:id="rId5"/>
              </a:rPr>
              <a:t>Яндекс </a:t>
            </a:r>
            <a:r>
              <a:rPr lang="en-US" sz="998" u="sng" dirty="0" err="1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  <a:hlinkClick r:id="rId5"/>
              </a:rPr>
              <a:t>карты</a:t>
            </a:r>
            <a:endParaRPr lang="en-US" sz="998" dirty="0">
              <a:latin typeface="Inter"/>
            </a:endParaRPr>
          </a:p>
        </p:txBody>
      </p:sp>
      <p:pic>
        <p:nvPicPr>
          <p:cNvPr id="17" name="Image 10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842963" y="3781425"/>
            <a:ext cx="414338" cy="414338"/>
          </a:xfrm>
          <a:prstGeom prst="rect">
            <a:avLst/>
          </a:prstGeom>
        </p:spPr>
      </p:pic>
      <p:pic>
        <p:nvPicPr>
          <p:cNvPr id="18" name="Image 11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2243138" y="3781425"/>
            <a:ext cx="414338" cy="414338"/>
          </a:xfrm>
          <a:prstGeom prst="rect">
            <a:avLst/>
          </a:prstGeom>
        </p:spPr>
      </p:pic>
      <p:pic>
        <p:nvPicPr>
          <p:cNvPr id="31" name="Image 5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0" y="0"/>
            <a:ext cx="307181" cy="128588"/>
          </a:xfrm>
          <a:prstGeom prst="rect">
            <a:avLst/>
          </a:prstGeom>
        </p:spPr>
      </p:pic>
      <p:pic>
        <p:nvPicPr>
          <p:cNvPr id="32" name="Image 6" descr="preencoded.png"/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300038" y="128588"/>
            <a:ext cx="378619" cy="221456"/>
          </a:xfrm>
          <a:prstGeom prst="rect">
            <a:avLst/>
          </a:prstGeom>
        </p:spPr>
      </p:pic>
      <p:pic>
        <p:nvPicPr>
          <p:cNvPr id="33" name="Image 7" descr="preencoded.png"/>
          <p:cNvPicPr>
            <a:picLocks noChangeAspect="1"/>
          </p:cNvPicPr>
          <p:nvPr/>
        </p:nvPicPr>
        <p:blipFill>
          <a:blip r:embed="rId10"/>
          <a:srcRect b="5556"/>
          <a:stretch/>
        </p:blipFill>
        <p:spPr>
          <a:xfrm>
            <a:off x="1064419" y="-7144"/>
            <a:ext cx="292894" cy="121444"/>
          </a:xfrm>
          <a:prstGeom prst="rect">
            <a:avLst/>
          </a:prstGeom>
        </p:spPr>
      </p:pic>
      <p:pic>
        <p:nvPicPr>
          <p:cNvPr id="34" name="Image 8" descr="preencoded.png"/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1357313" y="114300"/>
            <a:ext cx="385763" cy="228600"/>
          </a:xfrm>
          <a:prstGeom prst="rect">
            <a:avLst/>
          </a:prstGeom>
        </p:spPr>
      </p:pic>
      <p:pic>
        <p:nvPicPr>
          <p:cNvPr id="35" name="Image 9" descr="preencoded.png"/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1735931" y="342900"/>
            <a:ext cx="300038" cy="121444"/>
          </a:xfrm>
          <a:prstGeom prst="rect">
            <a:avLst/>
          </a:prstGeom>
        </p:spPr>
      </p:pic>
      <p:pic>
        <p:nvPicPr>
          <p:cNvPr id="36" name="Image 10" descr="preencoded.png"/>
          <p:cNvPicPr>
            <a:picLocks noChangeAspect="1"/>
          </p:cNvPicPr>
          <p:nvPr/>
        </p:nvPicPr>
        <p:blipFill>
          <a:blip r:embed="rId13"/>
          <a:srcRect b="5263"/>
          <a:stretch/>
        </p:blipFill>
        <p:spPr>
          <a:xfrm>
            <a:off x="478631" y="-7144"/>
            <a:ext cx="592931" cy="128588"/>
          </a:xfrm>
          <a:prstGeom prst="rect">
            <a:avLst/>
          </a:prstGeom>
        </p:spPr>
      </p:pic>
      <p:pic>
        <p:nvPicPr>
          <p:cNvPr id="37" name="Image 11" descr="preencoded.png"/>
          <p:cNvPicPr>
            <a:picLocks noChangeAspect="1"/>
          </p:cNvPicPr>
          <p:nvPr/>
        </p:nvPicPr>
        <p:blipFill>
          <a:blip r:embed="rId13"/>
          <a:srcRect b="10526"/>
          <a:stretch/>
        </p:blipFill>
        <p:spPr>
          <a:xfrm>
            <a:off x="1543050" y="-14287"/>
            <a:ext cx="592931" cy="121444"/>
          </a:xfrm>
          <a:prstGeom prst="rect">
            <a:avLst/>
          </a:prstGeom>
        </p:spPr>
      </p:pic>
      <p:pic>
        <p:nvPicPr>
          <p:cNvPr id="38" name="Image 13" descr="preencoded.png"/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1" y="-13737"/>
            <a:ext cx="1800225" cy="981300"/>
          </a:xfrm>
          <a:prstGeom prst="rect">
            <a:avLst/>
          </a:prstGeom>
        </p:spPr>
      </p:pic>
      <p:sp>
        <p:nvSpPr>
          <p:cNvPr id="39" name="Shape 9"/>
          <p:cNvSpPr/>
          <p:nvPr/>
        </p:nvSpPr>
        <p:spPr>
          <a:xfrm>
            <a:off x="475362" y="522619"/>
            <a:ext cx="1117514" cy="329441"/>
          </a:xfrm>
          <a:prstGeom prst="rect">
            <a:avLst/>
          </a:prstGeom>
          <a:noFill/>
          <a:ln/>
        </p:spPr>
      </p:sp>
      <p:sp>
        <p:nvSpPr>
          <p:cNvPr id="40" name="Shape 10"/>
          <p:cNvSpPr/>
          <p:nvPr/>
        </p:nvSpPr>
        <p:spPr>
          <a:xfrm>
            <a:off x="475362" y="522619"/>
            <a:ext cx="1737638" cy="329441"/>
          </a:xfrm>
          <a:prstGeom prst="rect">
            <a:avLst/>
          </a:prstGeom>
          <a:noFill/>
          <a:ln/>
        </p:spPr>
      </p:sp>
      <p:pic>
        <p:nvPicPr>
          <p:cNvPr id="41" name="Рисунок 4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64714" y="443463"/>
            <a:ext cx="1156086" cy="34081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16"/>
          <a:srcRect r="650"/>
          <a:stretch/>
        </p:blipFill>
        <p:spPr>
          <a:xfrm>
            <a:off x="4463007" y="1"/>
            <a:ext cx="4696233" cy="51434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419225" y="338138"/>
            <a:ext cx="6310313" cy="5048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776"/>
              </a:lnSpc>
              <a:buNone/>
            </a:pPr>
            <a:r>
              <a:rPr lang="en-US" sz="3135" b="1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Фотографии объекта</a:t>
            </a:r>
            <a:endParaRPr lang="en-US" sz="3135" b="1" dirty="0">
              <a:latin typeface="Inter"/>
            </a:endParaRPr>
          </a:p>
        </p:txBody>
      </p:sp>
      <p:sp>
        <p:nvSpPr>
          <p:cNvPr id="8" name="Shape 2"/>
          <p:cNvSpPr/>
          <p:nvPr/>
        </p:nvSpPr>
        <p:spPr>
          <a:xfrm>
            <a:off x="475362" y="522619"/>
            <a:ext cx="1737638" cy="329441"/>
          </a:xfrm>
          <a:prstGeom prst="rect">
            <a:avLst/>
          </a:prstGeom>
          <a:noFill/>
          <a:ln/>
        </p:spPr>
      </p:sp>
      <p:pic>
        <p:nvPicPr>
          <p:cNvPr id="18" name="Image 13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" y="-13737"/>
            <a:ext cx="1800225" cy="98130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714" y="443463"/>
            <a:ext cx="1156086" cy="3408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2216482"/>
            <a:ext cx="4267199" cy="295636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82703" y="2216482"/>
            <a:ext cx="4761297" cy="2956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711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486275" y="0"/>
            <a:ext cx="4657725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78569" y="4829175"/>
            <a:ext cx="995363" cy="1381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021"/>
              </a:lnSpc>
              <a:buNone/>
            </a:pPr>
            <a:r>
              <a:rPr lang="en-US" sz="713" dirty="0">
                <a:solidFill>
                  <a:srgbClr val="FECC2D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PANEMA® </a:t>
            </a:r>
            <a:r>
              <a:rPr lang="en-US" sz="713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– Presentation</a:t>
            </a:r>
            <a:endParaRPr lang="en-US" sz="713" dirty="0">
              <a:latin typeface="Inter"/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0"/>
            <a:ext cx="4486275" cy="514350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876300" y="1633538"/>
            <a:ext cx="3143250" cy="8572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92"/>
              </a:lnSpc>
              <a:buNone/>
            </a:pPr>
            <a:r>
              <a:rPr lang="en-US" sz="2280" b="1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Аренда складских помещений</a:t>
            </a:r>
            <a:endParaRPr lang="en-US" sz="2280" b="1" dirty="0">
              <a:latin typeface="Inter"/>
            </a:endParaRPr>
          </a:p>
        </p:txBody>
      </p:sp>
      <p:sp>
        <p:nvSpPr>
          <p:cNvPr id="6" name="Text 2"/>
          <p:cNvSpPr/>
          <p:nvPr/>
        </p:nvSpPr>
        <p:spPr>
          <a:xfrm>
            <a:off x="874123" y="1281113"/>
            <a:ext cx="3145427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429"/>
              </a:lnSpc>
            </a:pPr>
            <a:r>
              <a:rPr lang="ru-RU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Мурманск, пр-т Кольский, 51, корп.8</a:t>
            </a:r>
            <a:endParaRPr lang="en-US" sz="998" dirty="0">
              <a:latin typeface="Inter"/>
            </a:endParaRPr>
          </a:p>
        </p:txBody>
      </p:sp>
      <p:sp>
        <p:nvSpPr>
          <p:cNvPr id="27" name="Text 6"/>
          <p:cNvSpPr/>
          <p:nvPr/>
        </p:nvSpPr>
        <p:spPr>
          <a:xfrm>
            <a:off x="890588" y="2647950"/>
            <a:ext cx="3333750" cy="1905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29"/>
              </a:lnSpc>
              <a:buNone/>
            </a:pPr>
            <a:r>
              <a:rPr lang="en-US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Мы готовы предоставить нашим партнерам складские помещения в аренду.</a:t>
            </a:r>
            <a:endParaRPr lang="en-US" sz="998" dirty="0">
              <a:latin typeface="Inter"/>
            </a:endParaRPr>
          </a:p>
          <a:p>
            <a:pPr marL="0" indent="0" algn="l">
              <a:lnSpc>
                <a:spcPts val="1429"/>
              </a:lnSpc>
              <a:buNone/>
            </a:pPr>
            <a:r>
              <a:rPr lang="en-US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Все наши склады оборудованы эстакадами, системой хранения и холодильными камерами с различными температурными режимами.</a:t>
            </a:r>
            <a:endParaRPr lang="en-US" sz="998" dirty="0">
              <a:latin typeface="Inter"/>
            </a:endParaRPr>
          </a:p>
          <a:p>
            <a:pPr marL="0" indent="0" algn="l">
              <a:lnSpc>
                <a:spcPts val="1429"/>
              </a:lnSpc>
              <a:buNone/>
            </a:pPr>
            <a:r>
              <a:rPr lang="en-US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Расположение около центральной магистрали позволяет в кратчайшие сроки доставить товар, как в Мурманск, так и в другие города области.</a:t>
            </a:r>
            <a:endParaRPr lang="en-US" sz="998" dirty="0">
              <a:latin typeface="Inter"/>
            </a:endParaRPr>
          </a:p>
        </p:txBody>
      </p:sp>
      <p:pic>
        <p:nvPicPr>
          <p:cNvPr id="28" name="Image 5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0" y="0"/>
            <a:ext cx="307181" cy="128588"/>
          </a:xfrm>
          <a:prstGeom prst="rect">
            <a:avLst/>
          </a:prstGeom>
        </p:spPr>
      </p:pic>
      <p:pic>
        <p:nvPicPr>
          <p:cNvPr id="29" name="Image 6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300038" y="128588"/>
            <a:ext cx="378619" cy="221456"/>
          </a:xfrm>
          <a:prstGeom prst="rect">
            <a:avLst/>
          </a:prstGeom>
        </p:spPr>
      </p:pic>
      <p:pic>
        <p:nvPicPr>
          <p:cNvPr id="30" name="Image 7" descr="preencoded.png"/>
          <p:cNvPicPr>
            <a:picLocks noChangeAspect="1"/>
          </p:cNvPicPr>
          <p:nvPr/>
        </p:nvPicPr>
        <p:blipFill>
          <a:blip r:embed="rId7"/>
          <a:srcRect b="5556"/>
          <a:stretch/>
        </p:blipFill>
        <p:spPr>
          <a:xfrm>
            <a:off x="1064419" y="-7144"/>
            <a:ext cx="292894" cy="121444"/>
          </a:xfrm>
          <a:prstGeom prst="rect">
            <a:avLst/>
          </a:prstGeom>
        </p:spPr>
      </p:pic>
      <p:pic>
        <p:nvPicPr>
          <p:cNvPr id="31" name="Image 8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357313" y="114300"/>
            <a:ext cx="385763" cy="228600"/>
          </a:xfrm>
          <a:prstGeom prst="rect">
            <a:avLst/>
          </a:prstGeom>
        </p:spPr>
      </p:pic>
      <p:pic>
        <p:nvPicPr>
          <p:cNvPr id="32" name="Image 9" descr="preencoded.png"/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735931" y="342900"/>
            <a:ext cx="300038" cy="121444"/>
          </a:xfrm>
          <a:prstGeom prst="rect">
            <a:avLst/>
          </a:prstGeom>
        </p:spPr>
      </p:pic>
      <p:pic>
        <p:nvPicPr>
          <p:cNvPr id="33" name="Image 10" descr="preencoded.png"/>
          <p:cNvPicPr>
            <a:picLocks noChangeAspect="1"/>
          </p:cNvPicPr>
          <p:nvPr/>
        </p:nvPicPr>
        <p:blipFill>
          <a:blip r:embed="rId10"/>
          <a:srcRect b="5263"/>
          <a:stretch/>
        </p:blipFill>
        <p:spPr>
          <a:xfrm>
            <a:off x="478631" y="-7144"/>
            <a:ext cx="592931" cy="128588"/>
          </a:xfrm>
          <a:prstGeom prst="rect">
            <a:avLst/>
          </a:prstGeom>
        </p:spPr>
      </p:pic>
      <p:pic>
        <p:nvPicPr>
          <p:cNvPr id="34" name="Image 11" descr="preencoded.png"/>
          <p:cNvPicPr>
            <a:picLocks noChangeAspect="1"/>
          </p:cNvPicPr>
          <p:nvPr/>
        </p:nvPicPr>
        <p:blipFill>
          <a:blip r:embed="rId10"/>
          <a:srcRect b="10526"/>
          <a:stretch/>
        </p:blipFill>
        <p:spPr>
          <a:xfrm>
            <a:off x="1543050" y="-14287"/>
            <a:ext cx="592931" cy="121444"/>
          </a:xfrm>
          <a:prstGeom prst="rect">
            <a:avLst/>
          </a:prstGeom>
        </p:spPr>
      </p:pic>
      <p:pic>
        <p:nvPicPr>
          <p:cNvPr id="35" name="Image 13" descr="preencoded.png"/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1" y="-13737"/>
            <a:ext cx="1800225" cy="981300"/>
          </a:xfrm>
          <a:prstGeom prst="rect">
            <a:avLst/>
          </a:prstGeom>
        </p:spPr>
      </p:pic>
      <p:sp>
        <p:nvSpPr>
          <p:cNvPr id="36" name="Shape 9"/>
          <p:cNvSpPr/>
          <p:nvPr/>
        </p:nvSpPr>
        <p:spPr>
          <a:xfrm>
            <a:off x="475362" y="522619"/>
            <a:ext cx="1117514" cy="329441"/>
          </a:xfrm>
          <a:prstGeom prst="rect">
            <a:avLst/>
          </a:prstGeom>
          <a:noFill/>
          <a:ln/>
        </p:spPr>
      </p:sp>
      <p:sp>
        <p:nvSpPr>
          <p:cNvPr id="37" name="Shape 10"/>
          <p:cNvSpPr/>
          <p:nvPr/>
        </p:nvSpPr>
        <p:spPr>
          <a:xfrm>
            <a:off x="475362" y="522619"/>
            <a:ext cx="1737638" cy="329441"/>
          </a:xfrm>
          <a:prstGeom prst="rect">
            <a:avLst/>
          </a:prstGeom>
          <a:noFill/>
          <a:ln/>
        </p:spPr>
      </p:sp>
      <p:pic>
        <p:nvPicPr>
          <p:cNvPr id="38" name="Рисунок 3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4714" y="443463"/>
            <a:ext cx="1156086" cy="3408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521744" y="521494"/>
            <a:ext cx="4100513" cy="4100513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2843213" y="2114550"/>
            <a:ext cx="3457575" cy="12763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4788"/>
              </a:lnSpc>
              <a:buNone/>
            </a:pPr>
            <a:r>
              <a:rPr lang="en-US" sz="3420" b="1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Преимущества</a:t>
            </a:r>
            <a:endParaRPr lang="en-US" sz="3420" b="1" dirty="0">
              <a:latin typeface="Inter"/>
            </a:endParaRPr>
          </a:p>
          <a:p>
            <a:pPr marL="0" indent="0" algn="ctr">
              <a:lnSpc>
                <a:spcPts val="4788"/>
              </a:lnSpc>
              <a:buNone/>
            </a:pPr>
            <a:r>
              <a:rPr lang="en-US" sz="3420" b="1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аренды</a:t>
            </a:r>
            <a:endParaRPr lang="en-US" sz="3420" b="1" dirty="0">
              <a:latin typeface="Inter"/>
            </a:endParaRPr>
          </a:p>
        </p:txBody>
      </p:sp>
      <p:pic>
        <p:nvPicPr>
          <p:cNvPr id="5" name="Image 2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366838" y="521494"/>
            <a:ext cx="1800225" cy="1800225"/>
          </a:xfrm>
          <a:prstGeom prst="rect">
            <a:avLst/>
          </a:prstGeom>
        </p:spPr>
      </p:pic>
      <p:sp>
        <p:nvSpPr>
          <p:cNvPr id="6" name="Text 1"/>
          <p:cNvSpPr/>
          <p:nvPr/>
        </p:nvSpPr>
        <p:spPr>
          <a:xfrm>
            <a:off x="1543050" y="1176338"/>
            <a:ext cx="1443038" cy="495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837"/>
              </a:lnSpc>
              <a:buNone/>
            </a:pPr>
            <a:r>
              <a:rPr lang="en-US" sz="1283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выгодная арендная ставка</a:t>
            </a:r>
            <a:endParaRPr lang="en-US" sz="1283" dirty="0">
              <a:latin typeface="Inter"/>
            </a:endParaRPr>
          </a:p>
        </p:txBody>
      </p:sp>
      <p:pic>
        <p:nvPicPr>
          <p:cNvPr id="7" name="Image 3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5981700" y="521494"/>
            <a:ext cx="1800225" cy="1800225"/>
          </a:xfrm>
          <a:prstGeom prst="rect">
            <a:avLst/>
          </a:prstGeom>
        </p:spPr>
      </p:pic>
      <p:sp>
        <p:nvSpPr>
          <p:cNvPr id="8" name="Text 2"/>
          <p:cNvSpPr/>
          <p:nvPr/>
        </p:nvSpPr>
        <p:spPr>
          <a:xfrm>
            <a:off x="5986463" y="1204913"/>
            <a:ext cx="1795463" cy="4381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633"/>
              </a:lnSpc>
              <a:buNone/>
            </a:pPr>
            <a:r>
              <a:rPr lang="en-US" sz="1140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стабильный трафик целевой аудитории</a:t>
            </a:r>
            <a:endParaRPr lang="en-US" sz="1140" dirty="0">
              <a:latin typeface="Inter"/>
            </a:endParaRPr>
          </a:p>
        </p:txBody>
      </p:sp>
      <p:pic>
        <p:nvPicPr>
          <p:cNvPr id="9" name="Image 4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5981700" y="2821781"/>
            <a:ext cx="1800225" cy="1800225"/>
          </a:xfrm>
          <a:prstGeom prst="rect">
            <a:avLst/>
          </a:prstGeom>
        </p:spPr>
      </p:pic>
      <p:sp>
        <p:nvSpPr>
          <p:cNvPr id="10" name="Text 3"/>
          <p:cNvSpPr/>
          <p:nvPr/>
        </p:nvSpPr>
        <p:spPr>
          <a:xfrm>
            <a:off x="6081713" y="3476625"/>
            <a:ext cx="1604963" cy="495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837"/>
              </a:lnSpc>
              <a:buNone/>
            </a:pPr>
            <a:r>
              <a:rPr lang="en-US" sz="1283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индивидуальный подход</a:t>
            </a:r>
            <a:endParaRPr lang="en-US" sz="1283" dirty="0">
              <a:latin typeface="Inter"/>
            </a:endParaRPr>
          </a:p>
        </p:txBody>
      </p:sp>
      <p:pic>
        <p:nvPicPr>
          <p:cNvPr id="11" name="Image 5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366838" y="2821781"/>
            <a:ext cx="1800225" cy="1800225"/>
          </a:xfrm>
          <a:prstGeom prst="rect">
            <a:avLst/>
          </a:prstGeom>
        </p:spPr>
      </p:pic>
      <p:sp>
        <p:nvSpPr>
          <p:cNvPr id="12" name="Text 4"/>
          <p:cNvSpPr/>
          <p:nvPr/>
        </p:nvSpPr>
        <p:spPr>
          <a:xfrm>
            <a:off x="1538288" y="3476625"/>
            <a:ext cx="1447800" cy="495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837"/>
              </a:lnSpc>
              <a:buNone/>
            </a:pPr>
            <a:r>
              <a:rPr lang="en-US" sz="1283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выгодное расположение</a:t>
            </a:r>
            <a:endParaRPr lang="en-US" sz="1283" dirty="0">
              <a:latin typeface="Inter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00100" y="1600200"/>
            <a:ext cx="4795838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420"/>
              </a:lnSpc>
              <a:buNone/>
            </a:pPr>
            <a:r>
              <a:rPr lang="en-US" sz="3135" b="1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Юридическое сопровождение</a:t>
            </a:r>
            <a:endParaRPr lang="en-US" sz="3135" b="1" dirty="0">
              <a:latin typeface="Inter"/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0"/>
            <a:ext cx="9144000" cy="1285875"/>
          </a:xfrm>
          <a:prstGeom prst="rect">
            <a:avLst/>
          </a:prstGeom>
        </p:spPr>
      </p:pic>
      <p:pic>
        <p:nvPicPr>
          <p:cNvPr id="5" name="Image 2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0" y="0"/>
            <a:ext cx="9144000" cy="1285876"/>
          </a:xfrm>
          <a:prstGeom prst="rect">
            <a:avLst/>
          </a:prstGeom>
        </p:spPr>
      </p:pic>
      <p:sp>
        <p:nvSpPr>
          <p:cNvPr id="6" name="Text 1"/>
          <p:cNvSpPr/>
          <p:nvPr/>
        </p:nvSpPr>
        <p:spPr>
          <a:xfrm>
            <a:off x="2000250" y="2886075"/>
            <a:ext cx="2405063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29"/>
              </a:lnSpc>
              <a:buNone/>
            </a:pPr>
            <a:r>
              <a:rPr lang="en-US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Полное юридическое сопровождение сделки по аренде коммерческой недвижимости.</a:t>
            </a:r>
            <a:endParaRPr lang="en-US" sz="998" dirty="0">
              <a:latin typeface="Inter"/>
            </a:endParaRPr>
          </a:p>
        </p:txBody>
      </p:sp>
      <p:pic>
        <p:nvPicPr>
          <p:cNvPr id="7" name="Image 3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771525" y="2936081"/>
            <a:ext cx="942975" cy="471488"/>
          </a:xfrm>
          <a:prstGeom prst="rect">
            <a:avLst/>
          </a:prstGeom>
        </p:spPr>
      </p:pic>
      <p:sp>
        <p:nvSpPr>
          <p:cNvPr id="8" name="Text 2"/>
          <p:cNvSpPr/>
          <p:nvPr/>
        </p:nvSpPr>
        <p:spPr>
          <a:xfrm>
            <a:off x="1138576" y="3021806"/>
            <a:ext cx="368036" cy="3286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450"/>
              </a:lnSpc>
              <a:buNone/>
            </a:pPr>
            <a:r>
              <a:rPr lang="en-US" sz="1710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01</a:t>
            </a:r>
            <a:endParaRPr lang="en-US" sz="1710" dirty="0">
              <a:latin typeface="Inter"/>
            </a:endParaRPr>
          </a:p>
        </p:txBody>
      </p:sp>
      <p:sp>
        <p:nvSpPr>
          <p:cNvPr id="9" name="Text 3"/>
          <p:cNvSpPr/>
          <p:nvPr/>
        </p:nvSpPr>
        <p:spPr>
          <a:xfrm>
            <a:off x="5734050" y="2886075"/>
            <a:ext cx="3152775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29"/>
              </a:lnSpc>
              <a:buNone/>
            </a:pPr>
            <a:r>
              <a:rPr lang="en-US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Консультация партнеров  по юридическим вопросам, связанным с открытием супермаркетов в Мурманской области:</a:t>
            </a:r>
            <a:endParaRPr lang="en-US" sz="998" dirty="0">
              <a:latin typeface="Inter"/>
            </a:endParaRPr>
          </a:p>
        </p:txBody>
      </p:sp>
      <p:pic>
        <p:nvPicPr>
          <p:cNvPr id="11" name="Image 4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4505325" y="2936081"/>
            <a:ext cx="942975" cy="471488"/>
          </a:xfrm>
          <a:prstGeom prst="rect">
            <a:avLst/>
          </a:prstGeom>
        </p:spPr>
      </p:pic>
      <p:sp>
        <p:nvSpPr>
          <p:cNvPr id="12" name="Text 5"/>
          <p:cNvSpPr/>
          <p:nvPr/>
        </p:nvSpPr>
        <p:spPr>
          <a:xfrm>
            <a:off x="4856774" y="3021806"/>
            <a:ext cx="392562" cy="3286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450"/>
              </a:lnSpc>
              <a:buNone/>
            </a:pPr>
            <a:r>
              <a:rPr lang="en-US" sz="1710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02</a:t>
            </a:r>
            <a:endParaRPr lang="en-US" sz="1710" dirty="0">
              <a:latin typeface="Inter"/>
            </a:endParaRPr>
          </a:p>
        </p:txBody>
      </p:sp>
      <p:pic>
        <p:nvPicPr>
          <p:cNvPr id="13" name="Image 5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661988" y="4314825"/>
            <a:ext cx="428625" cy="185738"/>
          </a:xfrm>
          <a:prstGeom prst="rect">
            <a:avLst/>
          </a:prstGeom>
        </p:spPr>
      </p:pic>
      <p:pic>
        <p:nvPicPr>
          <p:cNvPr id="14" name="Image 6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83469" y="4500563"/>
            <a:ext cx="514350" cy="307181"/>
          </a:xfrm>
          <a:prstGeom prst="rect">
            <a:avLst/>
          </a:prstGeom>
        </p:spPr>
      </p:pic>
      <p:pic>
        <p:nvPicPr>
          <p:cNvPr id="15" name="Image 7" descr="preencoded.png"/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2133600" y="4314825"/>
            <a:ext cx="407194" cy="171450"/>
          </a:xfrm>
          <a:prstGeom prst="rect">
            <a:avLst/>
          </a:prstGeom>
        </p:spPr>
      </p:pic>
      <p:pic>
        <p:nvPicPr>
          <p:cNvPr id="16" name="Image 8" descr="preencoded.png"/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2540794" y="4486275"/>
            <a:ext cx="535781" cy="307181"/>
          </a:xfrm>
          <a:prstGeom prst="rect">
            <a:avLst/>
          </a:prstGeom>
        </p:spPr>
      </p:pic>
      <p:pic>
        <p:nvPicPr>
          <p:cNvPr id="17" name="Image 9" descr="preencoded.png"/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3069431" y="4793456"/>
            <a:ext cx="414338" cy="171450"/>
          </a:xfrm>
          <a:prstGeom prst="rect">
            <a:avLst/>
          </a:prstGeom>
        </p:spPr>
      </p:pic>
      <p:pic>
        <p:nvPicPr>
          <p:cNvPr id="18" name="Image 10" descr="preencoded.png"/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1319213" y="4314825"/>
            <a:ext cx="821531" cy="185738"/>
          </a:xfrm>
          <a:prstGeom prst="rect">
            <a:avLst/>
          </a:prstGeom>
        </p:spPr>
      </p:pic>
      <p:pic>
        <p:nvPicPr>
          <p:cNvPr id="19" name="Image 11" descr="preencoded.png"/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2797969" y="4300538"/>
            <a:ext cx="821531" cy="185738"/>
          </a:xfrm>
          <a:prstGeom prst="rect">
            <a:avLst/>
          </a:prstGeom>
        </p:spPr>
      </p:pic>
      <p:pic>
        <p:nvPicPr>
          <p:cNvPr id="20" name="Image 12" descr="preencoded.png"/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2405063" y="4957763"/>
            <a:ext cx="821531" cy="185738"/>
          </a:xfrm>
          <a:prstGeom prst="rect">
            <a:avLst/>
          </a:prstGeom>
        </p:spPr>
      </p:pic>
      <p:pic>
        <p:nvPicPr>
          <p:cNvPr id="21" name="Image 13" descr="preencoded.png"/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4094152" y="1114425"/>
            <a:ext cx="4953000" cy="1090613"/>
          </a:xfrm>
          <a:prstGeom prst="rect">
            <a:avLst/>
          </a:prstGeom>
        </p:spPr>
      </p:pic>
      <p:sp>
        <p:nvSpPr>
          <p:cNvPr id="22" name="Text 6"/>
          <p:cNvSpPr/>
          <p:nvPr/>
        </p:nvSpPr>
        <p:spPr>
          <a:xfrm>
            <a:off x="4856773" y="1204913"/>
            <a:ext cx="3595587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29"/>
              </a:lnSpc>
              <a:buNone/>
            </a:pPr>
            <a:r>
              <a:rPr lang="en-US" sz="998" i="1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ДОПОЛНИТЕЛЬНЫЕ ВОЗМОЖНОСТИ ДЛЯ ПАРТНЕРОВ</a:t>
            </a:r>
            <a:endParaRPr lang="en-US" sz="998" i="1" dirty="0">
              <a:latin typeface="Inter"/>
            </a:endParaRPr>
          </a:p>
        </p:txBody>
      </p:sp>
      <p:sp>
        <p:nvSpPr>
          <p:cNvPr id="25" name="Shape 8"/>
          <p:cNvSpPr/>
          <p:nvPr/>
        </p:nvSpPr>
        <p:spPr>
          <a:xfrm>
            <a:off x="475362" y="522619"/>
            <a:ext cx="1737638" cy="329441"/>
          </a:xfrm>
          <a:prstGeom prst="rect">
            <a:avLst/>
          </a:prstGeom>
          <a:noFill/>
          <a:ln/>
        </p:spPr>
      </p:sp>
      <p:pic>
        <p:nvPicPr>
          <p:cNvPr id="35" name="Image 13" descr="preencoded.png"/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1" y="-13737"/>
            <a:ext cx="1800225" cy="981300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64714" y="443463"/>
            <a:ext cx="1156086" cy="340812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932634" y="2182416"/>
            <a:ext cx="621441" cy="2667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3225403" y="2432447"/>
            <a:ext cx="742894" cy="445294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903809" y="2182416"/>
            <a:ext cx="592857" cy="245269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153716" y="2418159"/>
            <a:ext cx="778613" cy="438150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589359" y="2846784"/>
            <a:ext cx="607144" cy="245269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632347" y="3389709"/>
            <a:ext cx="792900" cy="459581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2403872" y="2861072"/>
            <a:ext cx="857194" cy="531019"/>
          </a:xfrm>
          <a:prstGeom prst="rect">
            <a:avLst/>
          </a:prstGeom>
        </p:spPr>
      </p:pic>
      <p:pic>
        <p:nvPicPr>
          <p:cNvPr id="10" name="Image 8" descr="preencoded.png"/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1075134" y="3832622"/>
            <a:ext cx="585713" cy="259556"/>
          </a:xfrm>
          <a:prstGeom prst="rect">
            <a:avLst/>
          </a:prstGeom>
        </p:spPr>
      </p:pic>
      <p:pic>
        <p:nvPicPr>
          <p:cNvPr id="11" name="Image 9" descr="preencoded.png"/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317897" y="4075509"/>
            <a:ext cx="785747" cy="445294"/>
          </a:xfrm>
          <a:prstGeom prst="rect">
            <a:avLst/>
          </a:prstGeom>
        </p:spPr>
      </p:pic>
      <p:pic>
        <p:nvPicPr>
          <p:cNvPr id="12" name="Image 10" descr="preencoded.png"/>
          <p:cNvPicPr>
            <a:picLocks noChangeAspect="1"/>
          </p:cNvPicPr>
          <p:nvPr/>
        </p:nvPicPr>
        <p:blipFill>
          <a:blip r:embed="rId13"/>
          <a:srcRect r="12727" b="-2222"/>
          <a:stretch/>
        </p:blipFill>
        <p:spPr>
          <a:xfrm>
            <a:off x="-60722" y="4511278"/>
            <a:ext cx="342900" cy="438150"/>
          </a:xfrm>
          <a:prstGeom prst="rect">
            <a:avLst/>
          </a:prstGeom>
        </p:spPr>
      </p:pic>
      <p:pic>
        <p:nvPicPr>
          <p:cNvPr id="13" name="Image 11" descr="preencoded.png"/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2468166" y="2175272"/>
            <a:ext cx="1164366" cy="266700"/>
          </a:xfrm>
          <a:prstGeom prst="rect">
            <a:avLst/>
          </a:prstGeom>
        </p:spPr>
      </p:pic>
      <p:pic>
        <p:nvPicPr>
          <p:cNvPr id="14" name="Image 12" descr="preencoded.png"/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403622" y="2160984"/>
            <a:ext cx="1171519" cy="266700"/>
          </a:xfrm>
          <a:prstGeom prst="rect">
            <a:avLst/>
          </a:prstGeom>
        </p:spPr>
      </p:pic>
      <p:pic>
        <p:nvPicPr>
          <p:cNvPr id="15" name="Image 13" descr="preencoded.png"/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946547" y="3075384"/>
            <a:ext cx="1171519" cy="266700"/>
          </a:xfrm>
          <a:prstGeom prst="rect">
            <a:avLst/>
          </a:prstGeom>
        </p:spPr>
      </p:pic>
      <p:pic>
        <p:nvPicPr>
          <p:cNvPr id="16" name="Image 14" descr="preencoded.png"/>
          <p:cNvPicPr>
            <a:picLocks noChangeAspect="1"/>
          </p:cNvPicPr>
          <p:nvPr/>
        </p:nvPicPr>
        <p:blipFill>
          <a:blip r:embed="rId16"/>
          <a:srcRect r="2890" b="-3704"/>
          <a:stretch/>
        </p:blipFill>
        <p:spPr>
          <a:xfrm>
            <a:off x="-32147" y="3825478"/>
            <a:ext cx="721482" cy="266700"/>
          </a:xfrm>
          <a:prstGeom prst="rect">
            <a:avLst/>
          </a:prstGeom>
        </p:spPr>
      </p:pic>
      <p:pic>
        <p:nvPicPr>
          <p:cNvPr id="17" name="Image 15" descr="preencoded.png"/>
          <p:cNvPicPr>
            <a:picLocks noChangeAspect="1"/>
          </p:cNvPicPr>
          <p:nvPr/>
        </p:nvPicPr>
        <p:blipFill>
          <a:blip r:embed="rId17"/>
          <a:srcRect/>
          <a:stretch/>
        </p:blipFill>
        <p:spPr>
          <a:xfrm>
            <a:off x="138113" y="2578894"/>
            <a:ext cx="2121694" cy="1693069"/>
          </a:xfrm>
          <a:prstGeom prst="rect">
            <a:avLst/>
          </a:prstGeom>
        </p:spPr>
      </p:pic>
      <p:pic>
        <p:nvPicPr>
          <p:cNvPr id="18" name="Image 16" descr="preencoded.png"/>
          <p:cNvPicPr>
            <a:picLocks noChangeAspect="1"/>
          </p:cNvPicPr>
          <p:nvPr/>
        </p:nvPicPr>
        <p:blipFill>
          <a:blip r:embed="rId17"/>
          <a:srcRect/>
          <a:stretch/>
        </p:blipFill>
        <p:spPr>
          <a:xfrm>
            <a:off x="4648200" y="2578894"/>
            <a:ext cx="2121694" cy="1693069"/>
          </a:xfrm>
          <a:prstGeom prst="rect">
            <a:avLst/>
          </a:prstGeom>
        </p:spPr>
      </p:pic>
      <p:sp>
        <p:nvSpPr>
          <p:cNvPr id="19" name="Text 0"/>
          <p:cNvSpPr/>
          <p:nvPr/>
        </p:nvSpPr>
        <p:spPr>
          <a:xfrm>
            <a:off x="190500" y="3152775"/>
            <a:ext cx="2014538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429"/>
              </a:lnSpc>
              <a:buNone/>
            </a:pPr>
            <a:r>
              <a:rPr lang="en-US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Предоставление базы рекламных возможностей региона</a:t>
            </a:r>
            <a:endParaRPr lang="en-US" sz="998" dirty="0">
              <a:latin typeface="Inter"/>
            </a:endParaRPr>
          </a:p>
        </p:txBody>
      </p:sp>
      <p:sp>
        <p:nvSpPr>
          <p:cNvPr id="20" name="Text 1"/>
          <p:cNvSpPr/>
          <p:nvPr/>
        </p:nvSpPr>
        <p:spPr>
          <a:xfrm>
            <a:off x="4700588" y="3152775"/>
            <a:ext cx="2014538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429"/>
              </a:lnSpc>
              <a:buNone/>
            </a:pPr>
            <a:r>
              <a:rPr lang="en-US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Размещение рекламной информации на поверхностях ТЦ</a:t>
            </a:r>
            <a:endParaRPr lang="en-US" sz="998" dirty="0">
              <a:latin typeface="Inter"/>
            </a:endParaRPr>
          </a:p>
        </p:txBody>
      </p:sp>
      <p:pic>
        <p:nvPicPr>
          <p:cNvPr id="21" name="Image 17" descr="preencoded.png"/>
          <p:cNvPicPr>
            <a:picLocks noChangeAspect="1"/>
          </p:cNvPicPr>
          <p:nvPr/>
        </p:nvPicPr>
        <p:blipFill>
          <a:blip r:embed="rId18"/>
          <a:srcRect/>
          <a:stretch/>
        </p:blipFill>
        <p:spPr>
          <a:xfrm>
            <a:off x="2381250" y="2614613"/>
            <a:ext cx="2128838" cy="1693069"/>
          </a:xfrm>
          <a:prstGeom prst="rect">
            <a:avLst/>
          </a:prstGeom>
        </p:spPr>
      </p:pic>
      <p:pic>
        <p:nvPicPr>
          <p:cNvPr id="22" name="Image 18" descr="preencoded.png"/>
          <p:cNvPicPr>
            <a:picLocks noChangeAspect="1"/>
          </p:cNvPicPr>
          <p:nvPr/>
        </p:nvPicPr>
        <p:blipFill>
          <a:blip r:embed="rId18"/>
          <a:srcRect/>
          <a:stretch/>
        </p:blipFill>
        <p:spPr>
          <a:xfrm>
            <a:off x="6886575" y="2614613"/>
            <a:ext cx="2128838" cy="1693069"/>
          </a:xfrm>
          <a:prstGeom prst="rect">
            <a:avLst/>
          </a:prstGeom>
        </p:spPr>
      </p:pic>
      <p:sp>
        <p:nvSpPr>
          <p:cNvPr id="23" name="Text 2"/>
          <p:cNvSpPr/>
          <p:nvPr/>
        </p:nvSpPr>
        <p:spPr>
          <a:xfrm>
            <a:off x="1304925" y="1200150"/>
            <a:ext cx="6538913" cy="7381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512"/>
              </a:lnSpc>
              <a:buNone/>
            </a:pPr>
            <a:r>
              <a:rPr lang="en-US" sz="3848" b="1" dirty="0" err="1" smtClean="0">
                <a:solidFill>
                  <a:srgbClr val="262626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Рекламные</a:t>
            </a:r>
            <a:r>
              <a:rPr lang="en-US" sz="3848" b="1" dirty="0" smtClean="0">
                <a:solidFill>
                  <a:srgbClr val="262626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 </a:t>
            </a:r>
            <a:r>
              <a:rPr lang="en-US" sz="3848" b="1" dirty="0" err="1" smtClean="0">
                <a:solidFill>
                  <a:srgbClr val="262626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возможности</a:t>
            </a:r>
            <a:endParaRPr lang="en-US" sz="3848" b="1" dirty="0">
              <a:latin typeface="Inter"/>
            </a:endParaRPr>
          </a:p>
        </p:txBody>
      </p:sp>
      <p:sp>
        <p:nvSpPr>
          <p:cNvPr id="26" name="Shape 4"/>
          <p:cNvSpPr/>
          <p:nvPr/>
        </p:nvSpPr>
        <p:spPr>
          <a:xfrm>
            <a:off x="475357" y="522619"/>
            <a:ext cx="1737638" cy="329441"/>
          </a:xfrm>
          <a:prstGeom prst="rect">
            <a:avLst/>
          </a:prstGeom>
          <a:noFill/>
          <a:ln/>
        </p:spPr>
      </p:sp>
      <p:sp>
        <p:nvSpPr>
          <p:cNvPr id="36" name="Text 6"/>
          <p:cNvSpPr/>
          <p:nvPr/>
        </p:nvSpPr>
        <p:spPr>
          <a:xfrm>
            <a:off x="2440781" y="3152775"/>
            <a:ext cx="2014538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429"/>
              </a:lnSpc>
              <a:buNone/>
            </a:pPr>
            <a:r>
              <a:rPr lang="en-US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Размещение наружной рекламы на собственнных поверхностях</a:t>
            </a:r>
            <a:endParaRPr lang="en-US" sz="998" dirty="0">
              <a:latin typeface="Inter"/>
            </a:endParaRPr>
          </a:p>
        </p:txBody>
      </p:sp>
      <p:sp>
        <p:nvSpPr>
          <p:cNvPr id="37" name="Text 7"/>
          <p:cNvSpPr/>
          <p:nvPr/>
        </p:nvSpPr>
        <p:spPr>
          <a:xfrm>
            <a:off x="6946106" y="3205163"/>
            <a:ext cx="2014538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429"/>
              </a:lnSpc>
              <a:buNone/>
            </a:pPr>
            <a:r>
              <a:rPr lang="en-US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Возможность проведения BTL-мероприятий</a:t>
            </a:r>
            <a:endParaRPr lang="en-US" sz="998" dirty="0">
              <a:latin typeface="Inter"/>
            </a:endParaRPr>
          </a:p>
        </p:txBody>
      </p:sp>
      <p:pic>
        <p:nvPicPr>
          <p:cNvPr id="38" name="Image 13" descr="preencoded.png"/>
          <p:cNvPicPr>
            <a:picLocks noChangeAspect="1"/>
          </p:cNvPicPr>
          <p:nvPr/>
        </p:nvPicPr>
        <p:blipFill>
          <a:blip r:embed="rId19"/>
          <a:srcRect/>
          <a:stretch/>
        </p:blipFill>
        <p:spPr>
          <a:xfrm>
            <a:off x="1" y="-13737"/>
            <a:ext cx="1800225" cy="981300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64714" y="443463"/>
            <a:ext cx="1156086" cy="340812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364</TotalTime>
  <Words>229</Words>
  <Application>Microsoft Office PowerPoint</Application>
  <PresentationFormat>Экран (16:9)</PresentationFormat>
  <Paragraphs>64</Paragraphs>
  <Slides>10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Inter</vt:lpstr>
      <vt:lpstr>Arial</vt:lpstr>
      <vt:lpstr>Anek Malayalam</vt:lpstr>
      <vt:lpstr>Calibri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Озорнин Владимир Алексеевич</cp:lastModifiedBy>
  <cp:revision>59</cp:revision>
  <dcterms:created xsi:type="dcterms:W3CDTF">2026-04-09T08:38:06Z</dcterms:created>
  <dcterms:modified xsi:type="dcterms:W3CDTF">2026-04-16T12:59:15Z</dcterms:modified>
</cp:coreProperties>
</file>